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3c7c947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83c7c947a0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8a87b21a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8a87b21a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9716e7a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9716e7a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9716e7a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9716e7a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9716e7a2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9716e7a2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9716e7a2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9716e7a2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716e7a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9716e7a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9716e7a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9716e7a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86503a1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86503a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proposed plan, Audio and Video modality and unimodal models are completed.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Lexical - Bert and Roberta embeddings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 experiments - how much important are context info and speaker info in classification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Report findings with 2 modalities and 3 modalities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886503a1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886503a1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8a87b21a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8a87b21a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53113786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" name="Google Shape;81;g17531137861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a87b21a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a87b21a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886503a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2886503a1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398da0c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398da0c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Balanced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Two parts - context and target utterance with speaker info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Aim to classify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8a87b21a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8a87b21a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Proposed plan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Unimodal and Multimodal fusion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Experiments - Presence and absence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9716e7a2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9716e7a2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716e7a2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716e7a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a87b21a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8a87b21a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8a87b21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8a87b21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574334" y="2712338"/>
            <a:ext cx="5509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74334" y="3890396"/>
            <a:ext cx="5509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722" y="95752"/>
            <a:ext cx="2236452" cy="69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6270" y="1358503"/>
            <a:ext cx="82314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  <a:defRPr b="1" i="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96275" y="3448448"/>
            <a:ext cx="4755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4" name="Google Shape;64;p16"/>
          <p:cNvCxnSpPr/>
          <p:nvPr/>
        </p:nvCxnSpPr>
        <p:spPr>
          <a:xfrm>
            <a:off x="496275" y="3966388"/>
            <a:ext cx="2959500" cy="0"/>
          </a:xfrm>
          <a:prstGeom prst="straightConnector1">
            <a:avLst/>
          </a:prstGeom>
          <a:noFill/>
          <a:ln cap="flat" cmpd="sng" w="50800">
            <a:solidFill>
              <a:srgbClr val="99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Text and Object">
  <p:cSld name="2 Column - Text and Objec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9291" y="273844"/>
            <a:ext cx="822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9291" y="1369219"/>
            <a:ext cx="4055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719483" y="1369219"/>
            <a:ext cx="3965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&amp; Content">
  <p:cSld name="2 Column - Photo w/ Title &amp; Content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>
            <p:ph idx="2" type="pic"/>
          </p:nvPr>
        </p:nvSpPr>
        <p:spPr>
          <a:xfrm>
            <a:off x="412301" y="248295"/>
            <a:ext cx="3727800" cy="43446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273999" y="248295"/>
            <a:ext cx="445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b="1" i="0" sz="200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3" type="body"/>
          </p:nvPr>
        </p:nvSpPr>
        <p:spPr>
          <a:xfrm>
            <a:off x="4273550" y="736213"/>
            <a:ext cx="4457700" cy="3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 amt="5000"/>
          </a:blip>
          <a:srcRect b="0" l="0" r="0" t="0"/>
          <a:stretch/>
        </p:blipFill>
        <p:spPr>
          <a:xfrm>
            <a:off x="322545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b="1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179" y="4636001"/>
            <a:ext cx="736185" cy="460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search/cs?searchtype=author&amp;query=Lin%2C+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hreyaPrabhu/multimodal_sarcasm_classifica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ctrTitle"/>
          </p:nvPr>
        </p:nvSpPr>
        <p:spPr>
          <a:xfrm>
            <a:off x="872400" y="1543200"/>
            <a:ext cx="7399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Multimodal Sarcasm Detection</a:t>
            </a:r>
            <a:endParaRPr/>
          </a:p>
        </p:txBody>
      </p:sp>
      <p:sp>
        <p:nvSpPr>
          <p:cNvPr id="78" name="Google Shape;78;p19"/>
          <p:cNvSpPr txBox="1"/>
          <p:nvPr/>
        </p:nvSpPr>
        <p:spPr>
          <a:xfrm>
            <a:off x="2829775" y="3008625"/>
            <a:ext cx="3097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Team Members</a:t>
            </a:r>
            <a:endParaRPr b="1" sz="1500">
              <a:solidFill>
                <a:srgbClr val="CC0000"/>
              </a:solidFill>
            </a:endParaRPr>
          </a:p>
          <a:p>
            <a:pPr indent="0" lvl="0" marL="190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CC0000"/>
              </a:solidFill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highlight>
                  <a:srgbClr val="FFFFFF"/>
                </a:highlight>
                <a:latin typeface="Arial Black"/>
                <a:ea typeface="Arial Black"/>
                <a:cs typeface="Arial Black"/>
                <a:sym typeface="Arial Black"/>
              </a:rPr>
              <a:t>Sai Sree Yoshitha Akunuri</a:t>
            </a:r>
            <a:endParaRPr>
              <a:solidFill>
                <a:srgbClr val="CC0000"/>
              </a:solidFill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latin typeface="Arial Black"/>
                <a:ea typeface="Arial Black"/>
                <a:cs typeface="Arial Black"/>
                <a:sym typeface="Arial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solidFill>
                <a:srgbClr val="CC0000"/>
              </a:solidFill>
            </a:endParaRPr>
          </a:p>
          <a:p>
            <a:pPr indent="0" lvl="0" marL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highlight>
                  <a:srgbClr val="FFFFFF"/>
                </a:highlight>
                <a:latin typeface="Arial Black"/>
                <a:ea typeface="Arial Black"/>
                <a:cs typeface="Arial Black"/>
                <a:sym typeface="Arial Black"/>
              </a:rPr>
              <a:t>Shreya Venkatesh Prabhu</a:t>
            </a:r>
            <a:endParaRPr sz="1700">
              <a:solidFill>
                <a:srgbClr val="CC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2" type="body"/>
          </p:nvPr>
        </p:nvSpPr>
        <p:spPr>
          <a:xfrm>
            <a:off x="456295" y="22700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Audio Modality (Librosa)</a:t>
            </a: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76" y="737800"/>
            <a:ext cx="7457648" cy="40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56295" y="22700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Audio Modality (TRILL)</a:t>
            </a:r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3" y="982481"/>
            <a:ext cx="8183880" cy="362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Lexical Modality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797" l="0" r="0" t="787"/>
          <a:stretch/>
        </p:blipFill>
        <p:spPr>
          <a:xfrm>
            <a:off x="739400" y="921081"/>
            <a:ext cx="7665205" cy="358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Lexical Modality</a:t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3">
            <a:alphaModFix/>
          </a:blip>
          <a:srcRect b="1512" l="0" r="0" t="1503"/>
          <a:stretch/>
        </p:blipFill>
        <p:spPr>
          <a:xfrm>
            <a:off x="739400" y="921081"/>
            <a:ext cx="7665205" cy="358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Lexical Modality</a:t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 b="622" l="0" r="0" t="622"/>
          <a:stretch/>
        </p:blipFill>
        <p:spPr>
          <a:xfrm>
            <a:off x="739400" y="921081"/>
            <a:ext cx="7665203" cy="358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Lexical Modality</a:t>
            </a:r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25" y="921106"/>
            <a:ext cx="7550151" cy="3588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Late Fusion</a:t>
            </a:r>
            <a:endParaRPr/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3">
            <a:alphaModFix/>
          </a:blip>
          <a:srcRect b="1352" l="0" r="0" t="1362"/>
          <a:stretch/>
        </p:blipFill>
        <p:spPr>
          <a:xfrm>
            <a:off x="288025" y="1521562"/>
            <a:ext cx="4283976" cy="255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64175"/>
            <a:ext cx="4343050" cy="19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/>
          <p:nvPr/>
        </p:nvSpPr>
        <p:spPr>
          <a:xfrm>
            <a:off x="4283075" y="4235250"/>
            <a:ext cx="56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Audio model is with context and speaker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 model is with speaker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Lexical model is with speaker information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2" type="body"/>
          </p:nvPr>
        </p:nvSpPr>
        <p:spPr>
          <a:xfrm>
            <a:off x="536320" y="239531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Planned Future Work</a:t>
            </a: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88" y="1030231"/>
            <a:ext cx="7856416" cy="36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idx="2" type="body"/>
          </p:nvPr>
        </p:nvSpPr>
        <p:spPr>
          <a:xfrm>
            <a:off x="536320" y="239531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Team Member Contributions</a:t>
            </a:r>
            <a:endParaRPr/>
          </a:p>
        </p:txBody>
      </p:sp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494100" y="696600"/>
            <a:ext cx="8155800" cy="43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96">
                <a:solidFill>
                  <a:srgbClr val="CC0000"/>
                </a:solidFill>
                <a:highlight>
                  <a:srgbClr val="FFFFFF"/>
                </a:highlight>
              </a:rPr>
              <a:t>Sai Sree Yoshitha Akunuri</a:t>
            </a:r>
            <a:endParaRPr b="1" sz="5396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53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" sz="5353">
                <a:solidFill>
                  <a:srgbClr val="666666"/>
                </a:solidFill>
                <a:highlight>
                  <a:srgbClr val="FFFFFF"/>
                </a:highlight>
              </a:rPr>
              <a:t>Video Modality (ResNet) - Data preprocessing, Feature extraction, and related experiments</a:t>
            </a:r>
            <a:endParaRPr b="1" sz="5353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b="1" lang="en" sz="5353">
                <a:solidFill>
                  <a:srgbClr val="24292F"/>
                </a:solidFill>
                <a:highlight>
                  <a:srgbClr val="FFFFFF"/>
                </a:highlight>
              </a:rPr>
              <a:t>Text Modality </a:t>
            </a:r>
            <a:r>
              <a:rPr b="1" lang="en" sz="5353">
                <a:solidFill>
                  <a:srgbClr val="24292F"/>
                </a:solidFill>
                <a:highlight>
                  <a:schemeClr val="lt1"/>
                </a:highlight>
              </a:rPr>
              <a:t>(RoBERTa, Emotion RoBERTa, Emotion BERT) - Data preprocessing, Feature extraction, and related experiments</a:t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b="1" lang="en" sz="5353">
                <a:solidFill>
                  <a:srgbClr val="24292F"/>
                </a:solidFill>
                <a:highlight>
                  <a:schemeClr val="lt1"/>
                </a:highlight>
              </a:rPr>
              <a:t>Late Fusion (2 Modalities)</a:t>
            </a:r>
            <a:endParaRPr b="1" sz="5253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96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96">
                <a:solidFill>
                  <a:srgbClr val="CC0000"/>
                </a:solidFill>
                <a:highlight>
                  <a:srgbClr val="FFFFFF"/>
                </a:highlight>
              </a:rPr>
              <a:t>Shreya Venkatesh Prabhu</a:t>
            </a:r>
            <a:endParaRPr b="1" sz="5396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53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" sz="5353">
                <a:solidFill>
                  <a:srgbClr val="666666"/>
                </a:solidFill>
                <a:highlight>
                  <a:srgbClr val="FFFFFF"/>
                </a:highlight>
              </a:rPr>
              <a:t>Audio Modality (Librosa, </a:t>
            </a:r>
            <a:r>
              <a:rPr b="1" lang="en" sz="5353">
                <a:solidFill>
                  <a:srgbClr val="24292F"/>
                </a:solidFill>
                <a:highlight>
                  <a:srgbClr val="FFFFFF"/>
                </a:highlight>
              </a:rPr>
              <a:t>TRILL</a:t>
            </a:r>
            <a:r>
              <a:rPr b="1" lang="en" sz="5353">
                <a:solidFill>
                  <a:srgbClr val="666666"/>
                </a:solidFill>
                <a:highlight>
                  <a:srgbClr val="FFFFFF"/>
                </a:highlight>
              </a:rPr>
              <a:t>) - </a:t>
            </a:r>
            <a:r>
              <a:rPr b="1" lang="en" sz="5353">
                <a:solidFill>
                  <a:srgbClr val="666666"/>
                </a:solidFill>
                <a:highlight>
                  <a:schemeClr val="lt1"/>
                </a:highlight>
              </a:rPr>
              <a:t>Data preprocessing, Feature extraction, and related experiments</a:t>
            </a:r>
            <a:endParaRPr b="1" sz="5353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b="1" lang="en" sz="5353">
                <a:solidFill>
                  <a:srgbClr val="24292F"/>
                </a:solidFill>
                <a:highlight>
                  <a:schemeClr val="lt1"/>
                </a:highlight>
              </a:rPr>
              <a:t>Text Modality (BERT, Emotion BERT) - Data preprocessing, Feature extraction, and related experiments</a:t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3135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b="1" lang="en" sz="5353">
                <a:solidFill>
                  <a:srgbClr val="24292F"/>
                </a:solidFill>
                <a:highlight>
                  <a:schemeClr val="lt1"/>
                </a:highlight>
              </a:rPr>
              <a:t>Late Fusion (3 Modalities)</a:t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53">
                <a:solidFill>
                  <a:srgbClr val="24292F"/>
                </a:solidFill>
                <a:highlight>
                  <a:schemeClr val="lt1"/>
                </a:highlight>
              </a:rPr>
              <a:t>Github Repository - </a:t>
            </a:r>
            <a:r>
              <a:rPr b="1" lang="en" sz="5353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https://github.com/ShreyaPrabhu/multimodal_sarcasm_classification</a:t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53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ctrTitle"/>
          </p:nvPr>
        </p:nvSpPr>
        <p:spPr>
          <a:xfrm>
            <a:off x="0" y="1770825"/>
            <a:ext cx="9144000" cy="113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you!!!</a:t>
            </a:r>
            <a:endParaRPr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4" name="Google Shape;84;p20"/>
          <p:cNvSpPr txBox="1"/>
          <p:nvPr/>
        </p:nvSpPr>
        <p:spPr>
          <a:xfrm>
            <a:off x="605825" y="1001825"/>
            <a:ext cx="47865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500"/>
              <a:buChar char="●"/>
            </a:pPr>
            <a:r>
              <a:rPr b="1" lang="en" sz="1500">
                <a:solidFill>
                  <a:srgbClr val="212529"/>
                </a:solidFill>
                <a:highlight>
                  <a:schemeClr val="lt1"/>
                </a:highlight>
              </a:rPr>
              <a:t>Sarcasm can sometimes be detected with just the text, while other times we might need additional information like context, vocal stress, facial expressions, etc.</a:t>
            </a:r>
            <a:endParaRPr b="1" sz="15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500"/>
              <a:buChar char="●"/>
            </a:pPr>
            <a:r>
              <a:rPr b="1" lang="en" sz="1500">
                <a:solidFill>
                  <a:srgbClr val="212529"/>
                </a:solidFill>
                <a:highlight>
                  <a:schemeClr val="lt1"/>
                </a:highlight>
              </a:rPr>
              <a:t>It is therefore important to use multiple modalities to detect sarcasm.</a:t>
            </a:r>
            <a:endParaRPr b="1" sz="150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875" y="2571762"/>
            <a:ext cx="2390800" cy="204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4">
            <a:alphaModFix/>
          </a:blip>
          <a:srcRect b="23258" l="0" r="49413" t="9306"/>
          <a:stretch/>
        </p:blipFill>
        <p:spPr>
          <a:xfrm>
            <a:off x="6042750" y="342075"/>
            <a:ext cx="2390800" cy="18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/>
          <p:nvPr/>
        </p:nvSpPr>
        <p:spPr>
          <a:xfrm>
            <a:off x="6678525" y="1899950"/>
            <a:ext cx="16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Reference [1]</a:t>
            </a:r>
            <a:endParaRPr sz="1000"/>
          </a:p>
        </p:txBody>
      </p:sp>
      <p:sp>
        <p:nvSpPr>
          <p:cNvPr id="88" name="Google Shape;88;p20"/>
          <p:cNvSpPr txBox="1"/>
          <p:nvPr/>
        </p:nvSpPr>
        <p:spPr>
          <a:xfrm>
            <a:off x="6678525" y="4543925"/>
            <a:ext cx="16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Reference [2]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2" type="body"/>
          </p:nvPr>
        </p:nvSpPr>
        <p:spPr>
          <a:xfrm>
            <a:off x="536320" y="239531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Image References</a:t>
            </a:r>
            <a:endParaRPr/>
          </a:p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456300" y="1053325"/>
            <a:ext cx="8155800" cy="34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1500"/>
              <a:buAutoNum type="arabicPeriod"/>
            </a:pP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Santiago Castro, Devamanyu Hazarika, Verónica Pérez-Rosas, Roger Zimmermann, Rada Mihalcea, and Soujanya Poria. 2019. </a:t>
            </a:r>
            <a:r>
              <a:rPr b="1" i="1" lang="en" sz="1500">
                <a:solidFill>
                  <a:srgbClr val="212529"/>
                </a:solidFill>
                <a:highlight>
                  <a:srgbClr val="FFFFFF"/>
                </a:highlight>
              </a:rPr>
              <a:t>Towards Multimodal Sarcasm Detection (An _Obviously_ Perfect Paper)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. In </a:t>
            </a:r>
            <a:r>
              <a:rPr b="1" i="1" lang="en" sz="1500">
                <a:solidFill>
                  <a:srgbClr val="212529"/>
                </a:solidFill>
                <a:highlight>
                  <a:srgbClr val="FFFFFF"/>
                </a:highlight>
              </a:rPr>
              <a:t>Proceedings of the 57th Annual Meeting of the Association for Computational Linguistics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, pages 4619–4629, Florence, Italy. Association for Computational Linguistics.</a:t>
            </a:r>
            <a:endParaRPr b="1"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500"/>
              <a:buAutoNum type="arabicPeriod"/>
            </a:pPr>
            <a:r>
              <a:rPr b="1" lang="en" sz="1500"/>
              <a:t>Kathleensisland (2021) </a:t>
            </a:r>
            <a:r>
              <a:rPr b="1" i="1" lang="en" sz="1500"/>
              <a:t>Sarcastic yeah GIF - sarcastic yeah sure - discover &amp; share gifs</a:t>
            </a:r>
            <a:r>
              <a:rPr b="1" lang="en" sz="1500"/>
              <a:t>, </a:t>
            </a:r>
            <a:r>
              <a:rPr b="1" i="1" lang="en" sz="1500"/>
              <a:t>Tenor</a:t>
            </a:r>
            <a:r>
              <a:rPr b="1" lang="en" sz="1500"/>
              <a:t>. Tenor. Available at: https://tenor.com/view/sarcastic-yeah-sure-friends-gif-20287666 (Accessed: March 29, 2023).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605825" y="1174500"/>
            <a:ext cx="7932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1500"/>
              <a:buChar char="●"/>
            </a:pP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Santiago Castro, Devamanyu Hazarika, Verónica Pérez-Rosas, Roger Zimmermann, Rada Mihalcea, and Soujanya Poria. 2019. </a:t>
            </a:r>
            <a:r>
              <a:rPr b="1" i="1" lang="en" sz="1500">
                <a:solidFill>
                  <a:srgbClr val="212529"/>
                </a:solidFill>
                <a:highlight>
                  <a:srgbClr val="FFFFFF"/>
                </a:highlight>
              </a:rPr>
              <a:t>Towards Multimodal Sarcasm Detection (An _Obviously_ Perfect Paper)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. In </a:t>
            </a:r>
            <a:r>
              <a:rPr b="1" i="1" lang="en" sz="1500">
                <a:solidFill>
                  <a:srgbClr val="212529"/>
                </a:solidFill>
                <a:highlight>
                  <a:srgbClr val="FFFFFF"/>
                </a:highlight>
              </a:rPr>
              <a:t>Proceedings of the 57th Annual Meeting of the Association for Computational Linguistics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, pages 4619–4629, Florence, Italy. Association for Computational Linguistics.</a:t>
            </a:r>
            <a:endParaRPr b="1"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500"/>
              <a:buChar char="●"/>
            </a:pP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</a:rPr>
              <a:t>Anupama Ray, Shubham Mishra, Apoorva Nunna, Pushpak Bhattacharyya</a:t>
            </a:r>
            <a:r>
              <a:rPr b="1" lang="en" sz="1500">
                <a:solidFill>
                  <a:schemeClr val="dk1"/>
                </a:solidFill>
              </a:rPr>
              <a:t> (2022) </a:t>
            </a:r>
            <a:r>
              <a:rPr b="1" i="1" lang="en" sz="1500">
                <a:solidFill>
                  <a:schemeClr val="dk1"/>
                </a:solidFill>
              </a:rPr>
              <a:t>A multimodal corpus for emotion recognition in sarcasm</a:t>
            </a:r>
            <a:r>
              <a:rPr b="1" lang="en" sz="1500">
                <a:solidFill>
                  <a:schemeClr val="dk1"/>
                </a:solidFill>
              </a:rPr>
              <a:t>, </a:t>
            </a:r>
            <a:r>
              <a:rPr b="1" i="1" lang="en" sz="1500">
                <a:solidFill>
                  <a:schemeClr val="dk1"/>
                </a:solidFill>
              </a:rPr>
              <a:t>arXiv.org</a:t>
            </a:r>
            <a:r>
              <a:rPr b="1" lang="en" sz="1500">
                <a:solidFill>
                  <a:schemeClr val="dk1"/>
                </a:solidFill>
              </a:rPr>
              <a:t>. Available at: https://arxiv.org/abs/2206.02119</a:t>
            </a:r>
            <a:endParaRPr b="1" sz="15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456300" y="1053325"/>
            <a:ext cx="8231400" cy="146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MUStARD++ is a  multimodal dataset consists of videos and transcripts from sitcoms like Big Bang Theory, Friends etc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There are 1202 instances (</a:t>
            </a:r>
            <a:r>
              <a:rPr lang="en" sz="1400">
                <a:solidFill>
                  <a:srgbClr val="24292F"/>
                </a:solidFill>
                <a:highlight>
                  <a:schemeClr val="lt1"/>
                </a:highlight>
              </a:rPr>
              <a:t>context + 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utterance) out of which 601 are sarcastic and 601 are non-sarcastic.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56270" y="119081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 - MUStARD++</a:t>
            </a:r>
            <a:endParaRPr/>
          </a:p>
        </p:txBody>
      </p:sp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24" y="2344925"/>
            <a:ext cx="7560901" cy="2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/>
          <p:nvPr/>
        </p:nvSpPr>
        <p:spPr>
          <a:xfrm>
            <a:off x="3758250" y="4508325"/>
            <a:ext cx="16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Reference [1]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Planned Method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13" y="921106"/>
            <a:ext cx="7930769" cy="358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2" type="body"/>
          </p:nvPr>
        </p:nvSpPr>
        <p:spPr>
          <a:xfrm>
            <a:off x="610642" y="1117675"/>
            <a:ext cx="80742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Visual:</a:t>
            </a:r>
            <a:endParaRPr b="1" sz="18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Preprocessing steps: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Keyframe extraction: 15 keyframes are extracted from each video sample.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All keyframes are resized, center cropped and normalized.</a:t>
            </a:r>
            <a:endParaRPr b="1"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Feature Extraction: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ResNet50 features are extracted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Global average pooling per frame is done on the extracted features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Feature dimension: (T x 2048), where T is number of keyframes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459291" y="273844"/>
            <a:ext cx="82254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&amp; Feature Extraction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459291" y="273844"/>
            <a:ext cx="82254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&amp; Feature Extraction</a:t>
            </a:r>
            <a:endParaRPr/>
          </a:p>
        </p:txBody>
      </p:sp>
      <p:sp>
        <p:nvSpPr>
          <p:cNvPr id="120" name="Google Shape;120;p25"/>
          <p:cNvSpPr txBox="1"/>
          <p:nvPr>
            <p:ph idx="2" type="body"/>
          </p:nvPr>
        </p:nvSpPr>
        <p:spPr>
          <a:xfrm>
            <a:off x="606900" y="1117675"/>
            <a:ext cx="3915300" cy="363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Audio(Librosa):</a:t>
            </a:r>
            <a:endParaRPr b="1" sz="18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Preprocessing steps: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22050 Hz sampling rate, frames of 93ms spaced by 23ms.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Background noise was removed.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Feature Extraction: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Low level features such as MFCC, Mel spectrogram, spectral centroid, zero cross rate, tone and their associated temporal derivatives(delta) were extracted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Feature dimension (T x 690) where T is number of frames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21" name="Google Shape;121;p25"/>
          <p:cNvSpPr txBox="1"/>
          <p:nvPr>
            <p:ph idx="2" type="body"/>
          </p:nvPr>
        </p:nvSpPr>
        <p:spPr>
          <a:xfrm>
            <a:off x="4679050" y="1117675"/>
            <a:ext cx="3915300" cy="363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Audio(TRILL):</a:t>
            </a:r>
            <a:endParaRPr b="1" sz="18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Preprocessing steps: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16000</a:t>
            </a:r>
            <a:r>
              <a:rPr b="1" lang="en" sz="1400"/>
              <a:t>Hz sampling rate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Background noise was removed.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Feature Extraction: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A Resnet triplet-loss model trained on AudioSet. We access this model from TensorFlow Hub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Log Mel spectrogram was extracted frame wise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Feature dimension (1 x 1024) 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459291" y="273844"/>
            <a:ext cx="82254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&amp; Feature Extraction</a:t>
            </a:r>
            <a:endParaRPr/>
          </a:p>
        </p:txBody>
      </p:sp>
      <p:sp>
        <p:nvSpPr>
          <p:cNvPr id="127" name="Google Shape;127;p26"/>
          <p:cNvSpPr txBox="1"/>
          <p:nvPr>
            <p:ph idx="2" type="body"/>
          </p:nvPr>
        </p:nvSpPr>
        <p:spPr>
          <a:xfrm>
            <a:off x="606900" y="1117675"/>
            <a:ext cx="7940100" cy="363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Lexical</a:t>
            </a:r>
            <a:endParaRPr b="1" sz="18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Preprocessing steps: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Removing html tags, urls, non alphabetical characters, extra spaces and replacing contractions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Concatenated the ’context’ in reverse order of timestamp.</a:t>
            </a:r>
            <a:endParaRPr b="1"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Feature Extraction: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Embeddings were generated using </a:t>
            </a:r>
            <a:endParaRPr b="1"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/>
              <a:t>bert-base-uncased (BERT)</a:t>
            </a:r>
            <a:endParaRPr b="1"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212121"/>
                </a:solidFill>
              </a:rPr>
              <a:t>bert-base-uncased-emotion (BERT Emotion)</a:t>
            </a:r>
            <a:endParaRPr b="1" sz="1400">
              <a:solidFill>
                <a:srgbClr val="21212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b="1" lang="en" sz="1400"/>
              <a:t>roberta-base (RoBERTa)</a:t>
            </a:r>
            <a:endParaRPr b="1"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212121"/>
                </a:solidFill>
              </a:rPr>
              <a:t>emotion-english-distilroberta-base </a:t>
            </a:r>
            <a:r>
              <a:rPr b="1" lang="en" sz="1400"/>
              <a:t>(RoBERTa Emotion)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Single sentence classification task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b="1" lang="en" sz="1400">
                <a:solidFill>
                  <a:srgbClr val="000000"/>
                </a:solidFill>
              </a:rPr>
              <a:t>Final embeddings obtained is average of the last four transformer layer representations and has dimension of 512 x 768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875" y="2305925"/>
            <a:ext cx="3056943" cy="97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Results - Visual Modality</a:t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991475" y="4651200"/>
            <a:ext cx="77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8" y="772850"/>
            <a:ext cx="7577874" cy="40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C Powerpoint Template -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